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58" autoAdjust="0"/>
  </p:normalViewPr>
  <p:slideViewPr>
    <p:cSldViewPr snapToGrid="0">
      <p:cViewPr varScale="1">
        <p:scale>
          <a:sx n="104" d="100"/>
          <a:sy n="104" d="100"/>
        </p:scale>
        <p:origin x="12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4776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At first let’s try to get to the video cause it’s longer and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shows the failure plane and wall debris really well.</a:t>
            </a:r>
          </a:p>
        </p:txBody>
      </p:sp>
    </p:spTree>
    <p:extLst>
      <p:ext uri="{BB962C8B-B14F-4D97-AF65-F5344CB8AC3E}">
        <p14:creationId xmlns:p14="http://schemas.microsoft.com/office/powerpoint/2010/main" val="4047508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Sliding plane is </a:t>
            </a:r>
            <a:r>
              <a:rPr lang="en" b="1"/>
              <a:t>parallel</a:t>
            </a:r>
            <a:r>
              <a:rPr lang="en"/>
              <a:t> with rock layer.</a:t>
            </a:r>
          </a:p>
        </p:txBody>
      </p:sp>
    </p:spTree>
    <p:extLst>
      <p:ext uri="{BB962C8B-B14F-4D97-AF65-F5344CB8AC3E}">
        <p14:creationId xmlns:p14="http://schemas.microsoft.com/office/powerpoint/2010/main" val="253926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Soil Layers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Anchor placement provided mechanism for weathering/infiltration into top layer above sliding plane.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Increasing the slope/unloading the toe contributed to failure</a:t>
            </a:r>
          </a:p>
        </p:txBody>
      </p:sp>
    </p:spTree>
    <p:extLst>
      <p:ext uri="{BB962C8B-B14F-4D97-AF65-F5344CB8AC3E}">
        <p14:creationId xmlns:p14="http://schemas.microsoft.com/office/powerpoint/2010/main" val="3184856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Getting into causes now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Failed anchors. </a:t>
            </a:r>
            <a:r>
              <a:rPr lang="en" b="1"/>
              <a:t>Many</a:t>
            </a:r>
            <a:r>
              <a:rPr lang="en"/>
              <a:t> of them had corroded.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Field investigations→ </a:t>
            </a:r>
            <a:r>
              <a:rPr lang="en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58 anchors remained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place after the slope failure. </a:t>
            </a:r>
          </a:p>
          <a:p>
            <a:pPr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48%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remaining anchors showed a </a:t>
            </a:r>
            <a:r>
              <a:rPr lang="en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fracture of steel strand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 </a:t>
            </a:r>
          </a:p>
        </p:txBody>
      </p:sp>
    </p:spTree>
    <p:extLst>
      <p:ext uri="{BB962C8B-B14F-4D97-AF65-F5344CB8AC3E}">
        <p14:creationId xmlns:p14="http://schemas.microsoft.com/office/powerpoint/2010/main" val="3598094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This was done afterward using original data but new methods, all values in these analyses, except for the earthquake where the slope was 1:1 are fine</a:t>
            </a:r>
          </a:p>
        </p:txBody>
      </p:sp>
    </p:spTree>
    <p:extLst>
      <p:ext uri="{BB962C8B-B14F-4D97-AF65-F5344CB8AC3E}">
        <p14:creationId xmlns:p14="http://schemas.microsoft.com/office/powerpoint/2010/main" val="1798172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Spatial Variability in the Normal direction. D-direction is not expected to vary much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r>
              <a:rPr lang="en" dirty="0"/>
              <a:t>Looking at variability in the friction angle at different depths within the shale </a:t>
            </a:r>
            <a:r>
              <a:rPr lang="en" dirty="0" smtClean="0"/>
              <a:t>layer.</a:t>
            </a:r>
          </a:p>
          <a:p>
            <a:pPr>
              <a:spcBef>
                <a:spcPts val="0"/>
              </a:spcBef>
              <a:buNone/>
            </a:pPr>
            <a:endParaRPr lang="en" dirty="0" smtClean="0"/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They performed an analysis similar to the probability of failure or reliability</a:t>
            </a:r>
            <a:r>
              <a:rPr lang="en" baseline="0" dirty="0" smtClean="0"/>
              <a:t> calculations we learned about in class on Tuesday.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39909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Two borings were taken in this area to investigate the shale layer that was the failure plane.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Average tan(Φ) values were calculated for each of the borings. Found to be 0.335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Coefficient of variance (COV) of tan(phi) was estimated using a</a:t>
            </a:r>
            <a:r>
              <a:rPr lang="en" sz="12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database of residual strengths for similar rock layers in northern Taiwan 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 found to be 0.2, which is within the range found in other research for similar materials</a:t>
            </a:r>
          </a:p>
          <a:p>
            <a:pPr>
              <a:spcBef>
                <a:spcPts val="0"/>
              </a:spcBef>
              <a:buNone/>
            </a:pPr>
            <a:endParaRPr sz="120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4946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Histogram developed with the COV and averages found previously and 1000 randomly generated samples using a Monte Carlo simulation similar to the one Dr. Jones explained in class on Tuesday.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T/gamma is the variability of the tangent of the residual friction angle. When the layer is not variable (</a:t>
            </a:r>
            <a:r>
              <a:rPr lang="en">
                <a:solidFill>
                  <a:schemeClr val="dk1"/>
                </a:solidFill>
              </a:rPr>
              <a:t>T/gamma is small)</a:t>
            </a:r>
            <a:r>
              <a:rPr lang="en"/>
              <a:t>, the generated samples nearly perfectly lines up with the normal distribution, but as variability is taken into account the two distributions vary greatly.</a:t>
            </a:r>
          </a:p>
        </p:txBody>
      </p:sp>
    </p:spTree>
    <p:extLst>
      <p:ext uri="{BB962C8B-B14F-4D97-AF65-F5344CB8AC3E}">
        <p14:creationId xmlns:p14="http://schemas.microsoft.com/office/powerpoint/2010/main" val="1893946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Design scenario using the numbers used in the original</a:t>
            </a:r>
            <a:r>
              <a:rPr lang="en-US" baseline="0" dirty="0" smtClean="0"/>
              <a:t> design (slightly less conservative than the numbers found in tests performed on the material from the borings after the failure)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Failure scenario used data found after the failure.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Only 10% of the anchors were still in place after the failure, and many of these were severely damaged, meaning that the actual % Remaining anchor force may have been closer to 0 than to 50%. However, even with all of the anchors included, the slope was still classified as hazardous.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 rtl="0"/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accounting for variability in the materials on site in the original design is the most likely cause of this slope failure.</a:t>
            </a:r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518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Location of Slide</a:t>
            </a:r>
          </a:p>
        </p:txBody>
      </p:sp>
    </p:spTree>
    <p:extLst>
      <p:ext uri="{BB962C8B-B14F-4D97-AF65-F5344CB8AC3E}">
        <p14:creationId xmlns:p14="http://schemas.microsoft.com/office/powerpoint/2010/main" val="163395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Before Image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Notice failure plane	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White text says “A</a:t>
            </a:r>
            <a:r>
              <a:rPr lang="en-US" baseline="0" dirty="0" smtClean="0"/>
              <a:t> defined trench was already present w</a:t>
            </a:r>
            <a:r>
              <a:rPr lang="en-US" dirty="0" smtClean="0"/>
              <a:t>hen this satellite</a:t>
            </a:r>
            <a:r>
              <a:rPr lang="en-US" baseline="0" dirty="0" smtClean="0"/>
              <a:t> image was taken.”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Red text says “Area of landslide”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234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Another before picture, outlining area that fell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Blue=where it fell, red is where it was before</a:t>
            </a:r>
          </a:p>
        </p:txBody>
      </p:sp>
    </p:spTree>
    <p:extLst>
      <p:ext uri="{BB962C8B-B14F-4D97-AF65-F5344CB8AC3E}">
        <p14:creationId xmlns:p14="http://schemas.microsoft.com/office/powerpoint/2010/main" val="347533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We may want to get </a:t>
            </a:r>
            <a:r>
              <a:rPr lang="en" b="1" dirty="0"/>
              <a:t>to</a:t>
            </a:r>
            <a:r>
              <a:rPr lang="en" dirty="0"/>
              <a:t> this one quickly so that we can show the video, pointing out some of the specifics of the site.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-I think that the video should go before the pictures, to kind of give the sense of what happened, then the pictures can be more clear… I think, but we don’t need to do that</a:t>
            </a:r>
            <a:r>
              <a:rPr lang="en" dirty="0" smtClean="0"/>
              <a:t>.</a:t>
            </a:r>
          </a:p>
          <a:p>
            <a:pPr>
              <a:spcBef>
                <a:spcPts val="0"/>
              </a:spcBef>
              <a:buNone/>
            </a:pPr>
            <a:endParaRPr lang="en" dirty="0" smtClean="0"/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Watching starting at 1:00 on double speed is pretty good.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0727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Front view. Notice </a:t>
            </a:r>
            <a:r>
              <a:rPr lang="en" b="1"/>
              <a:t>debris from wall</a:t>
            </a:r>
            <a:r>
              <a:rPr lang="en"/>
              <a:t> on the left side (all the grey)</a:t>
            </a:r>
          </a:p>
        </p:txBody>
      </p:sp>
    </p:spTree>
    <p:extLst>
      <p:ext uri="{BB962C8B-B14F-4D97-AF65-F5344CB8AC3E}">
        <p14:creationId xmlns:p14="http://schemas.microsoft.com/office/powerpoint/2010/main" val="3207818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Back view. 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Notice </a:t>
            </a:r>
            <a:r>
              <a:rPr lang="en" b="1" dirty="0"/>
              <a:t>triangular</a:t>
            </a:r>
            <a:r>
              <a:rPr lang="en" dirty="0"/>
              <a:t> shape, failure </a:t>
            </a:r>
            <a:r>
              <a:rPr lang="en" b="1" dirty="0"/>
              <a:t>plane</a:t>
            </a:r>
            <a:r>
              <a:rPr lang="en" dirty="0"/>
              <a:t> obvious</a:t>
            </a:r>
            <a:r>
              <a:rPr lang="en" dirty="0" smtClean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Overpass</a:t>
            </a:r>
            <a:r>
              <a:rPr lang="en" baseline="0" dirty="0" smtClean="0"/>
              <a:t> destroyed (part of it is behind the green signs)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16445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Debris and broken rock </a:t>
            </a:r>
            <a:r>
              <a:rPr lang="en" b="1"/>
              <a:t>anchors</a:t>
            </a:r>
            <a:r>
              <a:rPr lang="en"/>
              <a:t> (right side)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Weathered sandstone &amp; </a:t>
            </a:r>
            <a:r>
              <a:rPr lang="en" b="1"/>
              <a:t>sliding plane</a:t>
            </a:r>
            <a:r>
              <a:rPr lang="en"/>
              <a:t> (Left)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Fractural rock anchors</a:t>
            </a:r>
            <a:r>
              <a:rPr lang="en">
                <a:solidFill>
                  <a:schemeClr val="dk1"/>
                </a:solidFill>
              </a:rPr>
              <a:t> &amp; </a:t>
            </a:r>
            <a:r>
              <a:rPr lang="en" b="1">
                <a:solidFill>
                  <a:schemeClr val="dk1"/>
                </a:solidFill>
              </a:rPr>
              <a:t>Cracks</a:t>
            </a:r>
            <a:r>
              <a:rPr lang="en"/>
              <a:t> (Left)</a:t>
            </a:r>
          </a:p>
        </p:txBody>
      </p:sp>
    </p:spTree>
    <p:extLst>
      <p:ext uri="{BB962C8B-B14F-4D97-AF65-F5344CB8AC3E}">
        <p14:creationId xmlns:p14="http://schemas.microsoft.com/office/powerpoint/2010/main" val="3725807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/>
              <a:t>Sliding block slope</a:t>
            </a:r>
            <a:r>
              <a:rPr lang="en"/>
              <a:t>/they called it </a:t>
            </a:r>
            <a:r>
              <a:rPr lang="en" b="1"/>
              <a:t>dip slope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Same as this, but the area was </a:t>
            </a:r>
            <a:r>
              <a:rPr lang="en" b="1"/>
              <a:t>triangular</a:t>
            </a:r>
          </a:p>
        </p:txBody>
      </p:sp>
    </p:spTree>
    <p:extLst>
      <p:ext uri="{BB962C8B-B14F-4D97-AF65-F5344CB8AC3E}">
        <p14:creationId xmlns:p14="http://schemas.microsoft.com/office/powerpoint/2010/main" val="136287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hape 26"/>
          <p:cNvGrpSpPr/>
          <p:nvPr/>
        </p:nvGrpSpPr>
        <p:grpSpPr>
          <a:xfrm rot="10800000" flipH="1">
            <a:off x="0" y="-534"/>
            <a:ext cx="9162288" cy="3086303"/>
            <a:chOff x="-7937" y="4255637"/>
            <a:chExt cx="9144000" cy="2606675"/>
          </a:xfrm>
        </p:grpSpPr>
        <p:sp>
          <p:nvSpPr>
            <p:cNvPr id="27" name="Shape 27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 i="1"/>
            </a:lvl1pPr>
            <a:lvl2pPr algn="ctr">
              <a:spcBef>
                <a:spcPts val="0"/>
              </a:spcBef>
              <a:buNone/>
              <a:defRPr i="1"/>
            </a:lvl2pPr>
            <a:lvl3pPr algn="ctr">
              <a:spcBef>
                <a:spcPts val="0"/>
              </a:spcBef>
              <a:buNone/>
              <a:defRPr i="1"/>
            </a:lvl3pPr>
            <a:lvl4pPr algn="ctr">
              <a:spcBef>
                <a:spcPts val="0"/>
              </a:spcBef>
              <a:buSzPct val="100000"/>
              <a:buNone/>
              <a:defRPr sz="2400" i="1"/>
            </a:lvl4pPr>
            <a:lvl5pPr algn="ctr">
              <a:spcBef>
                <a:spcPts val="0"/>
              </a:spcBef>
              <a:buSzPct val="100000"/>
              <a:buNone/>
              <a:defRPr sz="2400" i="1"/>
            </a:lvl5pPr>
            <a:lvl6pPr algn="ctr">
              <a:spcBef>
                <a:spcPts val="0"/>
              </a:spcBef>
              <a:buSzPct val="100000"/>
              <a:buNone/>
              <a:defRPr sz="2400" i="1"/>
            </a:lvl6pPr>
            <a:lvl7pPr algn="ctr">
              <a:spcBef>
                <a:spcPts val="0"/>
              </a:spcBef>
              <a:buSzPct val="100000"/>
              <a:buNone/>
              <a:defRPr sz="2400" i="1"/>
            </a:lvl7pPr>
            <a:lvl8pPr algn="ctr">
              <a:spcBef>
                <a:spcPts val="0"/>
              </a:spcBef>
              <a:buSzPct val="100000"/>
              <a:buNone/>
              <a:defRPr sz="2400" i="1"/>
            </a:lvl8pPr>
            <a:lvl9pPr algn="ctr">
              <a:spcBef>
                <a:spcPts val="0"/>
              </a:spcBef>
              <a:buSzPct val="100000"/>
              <a:buNone/>
              <a:defRPr sz="2400" i="1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0" y="4082016"/>
            <a:ext cx="9162288" cy="1073168"/>
            <a:chOff x="-7937" y="4255637"/>
            <a:chExt cx="9144000" cy="2606675"/>
          </a:xfrm>
        </p:grpSpPr>
        <p:sp>
          <p:nvSpPr>
            <p:cNvPr id="75" name="Shape 75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9159875" cy="5148512"/>
            <a:chOff x="0" y="0"/>
            <a:chExt cx="5770" cy="4324"/>
          </a:xfrm>
        </p:grpSpPr>
        <p:sp>
          <p:nvSpPr>
            <p:cNvPr id="6" name="Shape 6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5760" cy="4324"/>
            </a:xfrm>
            <a:custGeom>
              <a:avLst/>
              <a:gdLst/>
              <a:ahLst/>
              <a:cxnLst/>
              <a:rect l="0" t="0" r="0" b="0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x="3175" y="457200"/>
            <a:ext cx="8302625" cy="2840831"/>
            <a:chOff x="3175" y="609600"/>
            <a:chExt cx="8302625" cy="3787775"/>
          </a:xfrm>
        </p:grpSpPr>
        <p:sp>
          <p:nvSpPr>
            <p:cNvPr id="9" name="Shape 9"/>
            <p:cNvSpPr/>
            <p:nvPr/>
          </p:nvSpPr>
          <p:spPr>
            <a:xfrm>
              <a:off x="5470525" y="609600"/>
              <a:ext cx="654050" cy="314325"/>
            </a:xfrm>
            <a:custGeom>
              <a:avLst/>
              <a:gdLst/>
              <a:ahLst/>
              <a:cxnLst/>
              <a:rect l="0" t="0" r="0" b="0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5959475" y="717550"/>
              <a:ext cx="225425" cy="95250"/>
            </a:xfrm>
            <a:custGeom>
              <a:avLst/>
              <a:gdLst/>
              <a:ahLst/>
              <a:cxnLst/>
              <a:rect l="0" t="0" r="0" b="0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75200" y="2952750"/>
              <a:ext cx="60325" cy="15875"/>
            </a:xfrm>
            <a:custGeom>
              <a:avLst/>
              <a:gdLst/>
              <a:ahLst/>
              <a:cxnLst/>
              <a:rect l="0" t="0" r="0" b="0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6705600" y="622300"/>
              <a:ext cx="1600200" cy="771525"/>
            </a:xfrm>
            <a:custGeom>
              <a:avLst/>
              <a:gdLst/>
              <a:ahLst/>
              <a:cxnLst/>
              <a:rect l="0" t="0" r="0" b="0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6604000" y="2200275"/>
              <a:ext cx="200025" cy="15875"/>
            </a:xfrm>
            <a:custGeom>
              <a:avLst/>
              <a:gdLst/>
              <a:ahLst/>
              <a:cxnLst/>
              <a:rect l="0" t="0" r="0" b="0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6530975" y="2206625"/>
              <a:ext cx="228600" cy="53975"/>
            </a:xfrm>
            <a:custGeom>
              <a:avLst/>
              <a:gdLst/>
              <a:ahLst/>
              <a:cxnLst/>
              <a:rect l="0" t="0" r="0" b="0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6200775" y="2482850"/>
              <a:ext cx="444500" cy="66675"/>
            </a:xfrm>
            <a:custGeom>
              <a:avLst/>
              <a:gdLst/>
              <a:ahLst/>
              <a:cxnLst/>
              <a:rect l="0" t="0" r="0" b="0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6610350" y="2260600"/>
              <a:ext cx="107950" cy="19050"/>
            </a:xfrm>
            <a:custGeom>
              <a:avLst/>
              <a:gdLst/>
              <a:ahLst/>
              <a:cxnLst/>
              <a:rect l="0" t="0" r="0" b="0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880225" y="2025650"/>
              <a:ext cx="180975" cy="95250"/>
            </a:xfrm>
            <a:custGeom>
              <a:avLst/>
              <a:gdLst/>
              <a:ahLst/>
              <a:cxnLst/>
              <a:rect l="0" t="0" r="0" b="0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581775" y="1924050"/>
              <a:ext cx="533400" cy="104775"/>
            </a:xfrm>
            <a:custGeom>
              <a:avLst/>
              <a:gdLst/>
              <a:ahLst/>
              <a:cxnLst/>
              <a:rect l="0" t="0" r="0" b="0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661150" y="1730375"/>
              <a:ext cx="815975" cy="257175"/>
            </a:xfrm>
            <a:custGeom>
              <a:avLst/>
              <a:gdLst/>
              <a:ahLst/>
              <a:cxnLst/>
              <a:rect l="0" t="0" r="0" b="0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733800" y="3667125"/>
              <a:ext cx="139700" cy="31750"/>
            </a:xfrm>
            <a:custGeom>
              <a:avLst/>
              <a:gdLst/>
              <a:ahLst/>
              <a:cxnLst/>
              <a:rect l="0" t="0" r="0" b="0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175" y="812800"/>
              <a:ext cx="6886575" cy="3584575"/>
            </a:xfrm>
            <a:custGeom>
              <a:avLst/>
              <a:gdLst/>
              <a:ahLst/>
              <a:cxnLst/>
              <a:rect l="0" t="0" r="0" b="0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WMPPUnQU5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Taiwan Highway No. 3 Slope Failure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Jaren Knighton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Thomas Scherbel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Luke Rowley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7337"/>
            <a:ext cx="9144000" cy="330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500062"/>
            <a:ext cx="5943600" cy="414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4725" y="2947187"/>
            <a:ext cx="4122800" cy="169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l="1395" t="2081" r="2300" b="17874"/>
          <a:stretch/>
        </p:blipFill>
        <p:spPr>
          <a:xfrm>
            <a:off x="901170" y="677927"/>
            <a:ext cx="7341660" cy="381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689402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Factor of Safety Considerations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l="7259" t="49487" r="42085" b="15280"/>
          <a:stretch/>
        </p:blipFill>
        <p:spPr>
          <a:xfrm>
            <a:off x="1276437" y="1823100"/>
            <a:ext cx="6591124" cy="257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Analysis of Spatial Variability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900" y="1297775"/>
            <a:ext cx="6630199" cy="33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00" y="47950"/>
            <a:ext cx="87191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8105000" y="1297775"/>
            <a:ext cx="778200" cy="129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1462" y="0"/>
            <a:ext cx="41010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Risk Levels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37" y="1450612"/>
            <a:ext cx="8887324" cy="224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425" y="0"/>
            <a:ext cx="4705350" cy="52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11" b="6488"/>
          <a:stretch/>
        </p:blipFill>
        <p:spPr>
          <a:xfrm>
            <a:off x="556202" y="78109"/>
            <a:ext cx="8130598" cy="506539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737" y="316800"/>
            <a:ext cx="7242524" cy="460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Helicopter view of landslide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https://www.youtube.com/watch?v=-WMPPUnQU5Y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950" y="-417975"/>
            <a:ext cx="5764563" cy="597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00" y="47950"/>
            <a:ext cx="87191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275" y="0"/>
            <a:ext cx="6957460" cy="492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050" y="0"/>
            <a:ext cx="8619896" cy="492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667</Words>
  <Application>Microsoft Office PowerPoint</Application>
  <PresentationFormat>On-screen Show (16:9)</PresentationFormat>
  <Paragraphs>61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Cambria</vt:lpstr>
      <vt:lpstr>Georgia</vt:lpstr>
      <vt:lpstr>Times New Roman</vt:lpstr>
      <vt:lpstr>sketched</vt:lpstr>
      <vt:lpstr>Taiwan Highway No. 3 Slope Failure</vt:lpstr>
      <vt:lpstr>PowerPoint Presentation</vt:lpstr>
      <vt:lpstr>PowerPoint Presentation</vt:lpstr>
      <vt:lpstr>PowerPoint Presentation</vt:lpstr>
      <vt:lpstr>Helicopter view of landslide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 of Safety Considerations</vt:lpstr>
      <vt:lpstr>Analysis of Spatial Variability</vt:lpstr>
      <vt:lpstr>PowerPoint Presentation</vt:lpstr>
      <vt:lpstr>PowerPoint Presentation</vt:lpstr>
      <vt:lpstr>Risk Levels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Taiwan Highway No. 3 Slope Failure</dc:title>
  <cp:lastModifiedBy>Jaren Knighton</cp:lastModifiedBy>
  <cp:revision>4</cp:revision>
  <dcterms:modified xsi:type="dcterms:W3CDTF">2015-04-09T05:03:06Z</dcterms:modified>
</cp:coreProperties>
</file>